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74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5" r:id="rId15"/>
    <p:sldId id="323" r:id="rId16"/>
    <p:sldId id="324" r:id="rId17"/>
    <p:sldId id="264" r:id="rId1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36" autoAdjust="0"/>
    <p:restoredTop sz="94660"/>
  </p:normalViewPr>
  <p:slideViewPr>
    <p:cSldViewPr>
      <p:cViewPr varScale="1">
        <p:scale>
          <a:sx n="106" d="100"/>
          <a:sy n="106" d="100"/>
        </p:scale>
        <p:origin x="20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1FC9793-4EE4-4FC3-9F60-B88DABCC10B6}" type="datetimeFigureOut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1CC980F-5506-4F22-8AE4-AA80006F049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52454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682B6-DD85-482E-AFFE-393EAA3AC71A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033512-F255-4321-A44A-0C017D4588E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715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F443-0454-4D9C-BB9C-36DFEB9358E4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12E7-C5D8-4AC3-8524-F2BCCF613C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022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264EE-CC42-47BD-9CF1-EC1A1ADEB379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15108A-95FA-42E5-BBAE-A9C7D3BD9D2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745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0748F-55A6-48FB-9BEC-C8DCFF87E20C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09FA89-C94D-4424-9B0D-117354EEE72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7355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8D2C9-BFBD-4347-A5A3-A07EA6E670E6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96CBC2-AB97-43CA-B4E7-90EAA8E963D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844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AFD73-B51E-43B5-A03C-E35DF34587C8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A31FC-EFBE-42B3-9361-1C0DE00A84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162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9913A-ADB9-4D3C-A7EB-D212CAD4F2B8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9308A5-7D33-4D91-937B-EDFCEF2C57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7914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92EFC-44BA-460E-A3ED-D3FA8D2A7A79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52360-52EA-410B-A1F6-6FDE0B274A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82178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5A4CF-874C-41FD-B845-A5F60759EA89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BA7695E-819A-4D0F-AEEE-089A6F1AEDD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8427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C5ABA-60F4-4279-A745-73E74FC16E7D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3B3804-1338-400C-9FF9-64A04D94AC0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272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084A3-749F-430D-B251-DE591CDCE2F1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C50688-AD1E-4D5F-B45C-EDE12935A1E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53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292153-546F-461E-9839-A5A28B05F24E}" type="datetime1">
              <a:rPr lang="ru-RU"/>
              <a:pPr>
                <a:defRPr/>
              </a:pPr>
              <a:t>27.02.2024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D38E27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BBBAA5DC-6846-4A66-AA01-F06D029F79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0" r:id="rId4"/>
    <p:sldLayoutId id="2147484066" r:id="rId5"/>
    <p:sldLayoutId id="2147484061" r:id="rId6"/>
    <p:sldLayoutId id="2147484067" r:id="rId7"/>
    <p:sldLayoutId id="2147484068" r:id="rId8"/>
    <p:sldLayoutId id="2147484069" r:id="rId9"/>
    <p:sldLayoutId id="2147484062" r:id="rId10"/>
    <p:sldLayoutId id="214748407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417345"/>
            <a:ext cx="8866198" cy="257176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b="1" smtClean="0">
                <a:solidFill>
                  <a:srgbClr val="7030A0"/>
                </a:solidFill>
              </a:rPr>
              <a:t>Тема :</a:t>
            </a:r>
            <a:r>
              <a:rPr lang="ru-RU" b="1" dirty="0" smtClean="0">
                <a:solidFill>
                  <a:srgbClr val="7030A0"/>
                </a:solidFill>
              </a:rPr>
              <a:t/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b="1" dirty="0" smtClean="0">
                <a:solidFill>
                  <a:srgbClr val="7030A0"/>
                </a:solidFill>
              </a:rPr>
              <a:t>«Определение и принципы государственно-частного партнерства»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42900" y="3068960"/>
            <a:ext cx="8458200" cy="3598863"/>
          </a:xfrm>
        </p:spPr>
        <p:txBody>
          <a:bodyPr>
            <a:noAutofit/>
          </a:bodyPr>
          <a:lstStyle/>
          <a:p>
            <a:pPr marL="514350" lvl="0" indent="-514350">
              <a:buClrTx/>
              <a:buSzPct val="100000"/>
              <a:buFont typeface="+mj-lt"/>
              <a:buAutoNum type="arabicPeriod"/>
            </a:pPr>
            <a:r>
              <a:rPr lang="ru-RU" sz="3000" b="1" dirty="0">
                <a:solidFill>
                  <a:schemeClr val="tx1"/>
                </a:solidFill>
              </a:rPr>
              <a:t>Определение и сущность государственно-частного партнерства</a:t>
            </a:r>
          </a:p>
          <a:p>
            <a:pPr marL="514350" lvl="0" indent="-514350">
              <a:buClrTx/>
              <a:buSzPct val="100000"/>
              <a:buFont typeface="+mj-lt"/>
              <a:buAutoNum type="arabicPeriod"/>
            </a:pPr>
            <a:r>
              <a:rPr lang="ru-RU" sz="3000" b="1" dirty="0">
                <a:solidFill>
                  <a:schemeClr val="tx1"/>
                </a:solidFill>
              </a:rPr>
              <a:t>Основные принципы государственно-частного партнерства</a:t>
            </a:r>
          </a:p>
          <a:p>
            <a:pPr marL="514350" lvl="0" indent="-514350">
              <a:buClrTx/>
              <a:buSzPct val="100000"/>
              <a:buFont typeface="+mj-lt"/>
              <a:buAutoNum type="arabicPeriod"/>
            </a:pPr>
            <a:r>
              <a:rPr lang="ru-RU" sz="3000" b="1" dirty="0">
                <a:solidFill>
                  <a:schemeClr val="tx1"/>
                </a:solidFill>
              </a:rPr>
              <a:t>Ключевые характеристики и факторы успеха государственно-частного партнерства</a:t>
            </a:r>
          </a:p>
          <a:p>
            <a:pPr marL="514350" indent="-514350" algn="just">
              <a:buClrTx/>
              <a:buSzPct val="100000"/>
              <a:buFont typeface="+mj-lt"/>
              <a:buAutoNum type="arabicPeriod"/>
            </a:pPr>
            <a:endParaRPr lang="ru-RU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0222" y="476672"/>
            <a:ext cx="8686800" cy="547260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</a:t>
            </a:r>
            <a:r>
              <a:rPr lang="ru-RU" sz="2900" b="1" dirty="0" smtClean="0">
                <a:solidFill>
                  <a:srgbClr val="C00000"/>
                </a:solidFill>
              </a:rPr>
              <a:t>3</a:t>
            </a:r>
            <a:r>
              <a:rPr lang="ru-RU" sz="2900" b="1" dirty="0">
                <a:solidFill>
                  <a:srgbClr val="C00000"/>
                </a:solidFill>
              </a:rPr>
              <a:t>. Надежность результатов. </a:t>
            </a:r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Надежность </a:t>
            </a:r>
            <a:r>
              <a:rPr lang="ru-RU" sz="2900" b="1" dirty="0">
                <a:solidFill>
                  <a:schemeClr val="tx1"/>
                </a:solidFill>
              </a:rPr>
              <a:t>получения позитивного результата обеспечивается благодаря своевременному осуществлению проекта (партнер из частного сектора заинтересован закончить проект как можно раньше, чтобы минимизировать уровень издержек и начать получать прибыль), а также прописанному в контракте порядку возврата инвестиций и компенсации текущих издержек (график и размеры выплат фиксируются перед началом проекта, что защищает инвестора и общество от рисков занижения или завышения стоимости услуг).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828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r>
              <a:rPr lang="ru-RU" b="1" dirty="0" smtClean="0">
                <a:solidFill>
                  <a:srgbClr val="C00000"/>
                </a:solidFill>
              </a:rPr>
              <a:t>4</a:t>
            </a:r>
            <a:r>
              <a:rPr lang="ru-RU" b="1" dirty="0">
                <a:solidFill>
                  <a:srgbClr val="C00000"/>
                </a:solidFill>
              </a:rPr>
              <a:t>. Инновации. </a:t>
            </a:r>
            <a:endParaRPr lang="ru-RU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Уникальная </a:t>
            </a:r>
            <a:r>
              <a:rPr lang="ru-RU" b="1" dirty="0">
                <a:solidFill>
                  <a:schemeClr val="tx1"/>
                </a:solidFill>
              </a:rPr>
              <a:t>комбинация возможностей государственного и частного секторов, возникающая в ГЧП, и конкурсный процесс заключения контракта определяют высокий потенциал инновационных подходов к созданию и управлению общественной инфраструктурой в рамках ГЧП.</a:t>
            </a:r>
          </a:p>
          <a:p>
            <a:pPr marL="0" indent="0" algn="just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488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1196752"/>
            <a:ext cx="86868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r>
              <a:rPr lang="ru-RU" b="1" dirty="0" smtClean="0">
                <a:solidFill>
                  <a:srgbClr val="009900"/>
                </a:solidFill>
              </a:rPr>
              <a:t>Бизнес </a:t>
            </a:r>
            <a:r>
              <a:rPr lang="ru-RU" b="1" dirty="0">
                <a:solidFill>
                  <a:srgbClr val="009900"/>
                </a:solidFill>
              </a:rPr>
              <a:t>считает выгодным для себя участие в ГЧП, учитывая следующие факторы: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r>
              <a:rPr lang="ru-RU" b="1" dirty="0" smtClean="0">
                <a:solidFill>
                  <a:srgbClr val="0000FF"/>
                </a:solidFill>
              </a:rPr>
              <a:t>1</a:t>
            </a:r>
            <a:r>
              <a:rPr lang="ru-RU" b="1" dirty="0">
                <a:solidFill>
                  <a:srgbClr val="0000FF"/>
                </a:solidFill>
              </a:rPr>
              <a:t>. </a:t>
            </a:r>
            <a:r>
              <a:rPr lang="ru-RU" b="1" dirty="0">
                <a:solidFill>
                  <a:schemeClr val="tx1"/>
                </a:solidFill>
              </a:rPr>
              <a:t>Частная компания получает в долговременное владение и пользование государственные активы, обеспечивая тем самым стабильное получение прибыли в долгосрочной перспективе.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516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272182"/>
            <a:ext cx="8686800" cy="645333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	</a:t>
            </a:r>
          </a:p>
          <a:p>
            <a:pPr marL="0" indent="457200" algn="just">
              <a:buNone/>
            </a:pPr>
            <a:endParaRPr lang="ru-RU" sz="3600" b="1" dirty="0" smtClean="0">
              <a:solidFill>
                <a:schemeClr val="tx1"/>
              </a:solidFill>
            </a:endParaRPr>
          </a:p>
          <a:p>
            <a:pPr marL="0" indent="457200" algn="just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2.</a:t>
            </a:r>
            <a:r>
              <a:rPr lang="ru-RU" sz="3600" b="1" dirty="0" smtClean="0">
                <a:solidFill>
                  <a:schemeClr val="tx1"/>
                </a:solidFill>
              </a:rPr>
              <a:t>Осуществляя </a:t>
            </a:r>
            <a:r>
              <a:rPr lang="ru-RU" sz="3600" b="1" dirty="0">
                <a:solidFill>
                  <a:schemeClr val="tx1"/>
                </a:solidFill>
              </a:rPr>
              <a:t>инвестиции, предприниматель получает гарантии их возврата, поскольку государство как его партнер соглашается на обеспечение взаимоприемлемого уровня рентабельности.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	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423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272182"/>
            <a:ext cx="8686800" cy="645333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	</a:t>
            </a:r>
          </a:p>
          <a:p>
            <a:pPr marL="0" indent="0" algn="just">
              <a:buNone/>
            </a:pPr>
            <a:endParaRPr lang="ru-RU" sz="2800" b="1" dirty="0">
              <a:solidFill>
                <a:schemeClr val="tx1"/>
              </a:solidFill>
            </a:endParaRPr>
          </a:p>
          <a:p>
            <a:pPr marL="0" indent="457200" algn="just">
              <a:buNone/>
            </a:pPr>
            <a:r>
              <a:rPr lang="ru-RU" sz="3000" b="1" dirty="0" smtClean="0">
                <a:solidFill>
                  <a:srgbClr val="0000FF"/>
                </a:solidFill>
              </a:rPr>
              <a:t>3</a:t>
            </a:r>
            <a:r>
              <a:rPr lang="ru-RU" sz="3000" b="1" dirty="0">
                <a:solidFill>
                  <a:srgbClr val="0000FF"/>
                </a:solidFill>
              </a:rPr>
              <a:t>. </a:t>
            </a:r>
            <a:r>
              <a:rPr lang="ru-RU" sz="3000" b="1" dirty="0">
                <a:solidFill>
                  <a:schemeClr val="tx1"/>
                </a:solidFill>
              </a:rPr>
              <a:t>Обладая хозяйственной свободой, частная компания может за счет повышения производительности труда, нововведений увеличивать общую прибыльность бизнеса в период срока действия контракта с государством. </a:t>
            </a:r>
            <a:r>
              <a:rPr lang="ru-RU" sz="3000" b="1" dirty="0" smtClean="0">
                <a:solidFill>
                  <a:schemeClr val="tx1"/>
                </a:solidFill>
              </a:rPr>
              <a:t>	А </a:t>
            </a:r>
            <a:r>
              <a:rPr lang="ru-RU" sz="3000" b="1" dirty="0">
                <a:solidFill>
                  <a:schemeClr val="tx1"/>
                </a:solidFill>
              </a:rPr>
              <a:t>получать государственные активы в управление и наращивать доходность собственного бизнеса – это условие устойчивости компании.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3082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1052736"/>
            <a:ext cx="86868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9900"/>
                </a:solidFill>
              </a:rPr>
              <a:t>	Фундаментальными </a:t>
            </a:r>
            <a:r>
              <a:rPr lang="ru-RU" b="1" i="1" dirty="0">
                <a:solidFill>
                  <a:srgbClr val="009900"/>
                </a:solidFill>
              </a:rPr>
              <a:t>факторами успеха ГЧП</a:t>
            </a:r>
            <a:r>
              <a:rPr lang="ru-RU" b="1" dirty="0">
                <a:solidFill>
                  <a:srgbClr val="009900"/>
                </a:solidFill>
              </a:rPr>
              <a:t> являются следующие</a:t>
            </a:r>
            <a:r>
              <a:rPr lang="ru-RU" b="1" dirty="0" smtClean="0">
                <a:solidFill>
                  <a:srgbClr val="009900"/>
                </a:solidFill>
              </a:rPr>
              <a:t>:</a:t>
            </a:r>
            <a:endParaRPr lang="ru-RU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1</a:t>
            </a:r>
            <a:r>
              <a:rPr lang="ru-RU" b="1" dirty="0">
                <a:solidFill>
                  <a:schemeClr val="tx1"/>
                </a:solidFill>
              </a:rPr>
              <a:t>. Политическая воля государства, наличие необходимой нормативно-правовой базы и системы регулирования ГЧП.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2</a:t>
            </a:r>
            <a:r>
              <a:rPr lang="ru-RU" b="1" dirty="0">
                <a:solidFill>
                  <a:schemeClr val="tx1"/>
                </a:solidFill>
              </a:rPr>
              <a:t>. Наличие потока проектов, глубина проработки контрактов и возможности финансовых рынков обеспечить финансирование проекта.</a:t>
            </a:r>
          </a:p>
          <a:p>
            <a:pPr marL="0" indent="0" algn="just">
              <a:buNone/>
            </a:pP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2086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1412776"/>
            <a:ext cx="86868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3</a:t>
            </a:r>
            <a:r>
              <a:rPr lang="ru-RU" b="1" dirty="0">
                <a:solidFill>
                  <a:schemeClr val="tx1"/>
                </a:solidFill>
              </a:rPr>
              <a:t>. Уровень правовой и экономической подготовки руководителей и специалистов органов исполнительной власти, принимающих участие в проектах ГЧП, профессиональные навыки участников проекта, готовность сторон идти на компромиссы и находить пути решения спорных вопросов.</a:t>
            </a:r>
          </a:p>
          <a:p>
            <a:pPr marL="0" indent="0" algn="just">
              <a:buNone/>
            </a:pP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322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18637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СПАСИБО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304800" y="4929188"/>
            <a:ext cx="8686800" cy="1150937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85031F-6DA6-4A04-A9C5-A264F5C67223}" type="slidenum">
              <a:rPr lang="ru-RU" altLang="ru-RU" sz="1200">
                <a:solidFill>
                  <a:srgbClr val="D38E27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ru-RU" altLang="ru-RU" sz="1200">
              <a:solidFill>
                <a:srgbClr val="D38E2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183505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ВОПРОС 3. КЛЮЧЕВЫЕ ХАРАКТЕРИСТИКИ И ФАКТОРЫ УСПЕХА ГЧП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050" y="1196751"/>
            <a:ext cx="8842375" cy="552472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750" b="1" dirty="0" smtClean="0">
                <a:solidFill>
                  <a:schemeClr val="tx1"/>
                </a:solidFill>
              </a:rPr>
              <a:t>	</a:t>
            </a:r>
            <a:r>
              <a:rPr lang="ru-RU" sz="2750" b="1" dirty="0" smtClean="0">
                <a:solidFill>
                  <a:srgbClr val="009900"/>
                </a:solidFill>
              </a:rPr>
              <a:t>ГЧП </a:t>
            </a:r>
            <a:r>
              <a:rPr lang="ru-RU" sz="2750" b="1" dirty="0">
                <a:solidFill>
                  <a:srgbClr val="009900"/>
                </a:solidFill>
              </a:rPr>
              <a:t>обладает рядом специфических особенностей и характеристик. В их числе можно назвать следующие:</a:t>
            </a:r>
          </a:p>
          <a:p>
            <a:pPr marL="0" indent="0" algn="just">
              <a:buNone/>
            </a:pPr>
            <a:r>
              <a:rPr lang="ru-RU" sz="2750" b="1" dirty="0" smtClean="0">
                <a:solidFill>
                  <a:schemeClr val="tx1"/>
                </a:solidFill>
              </a:rPr>
              <a:t>	1</a:t>
            </a:r>
            <a:r>
              <a:rPr lang="ru-RU" sz="2750" b="1" dirty="0">
                <a:solidFill>
                  <a:schemeClr val="tx1"/>
                </a:solidFill>
              </a:rPr>
              <a:t>. </a:t>
            </a:r>
            <a:r>
              <a:rPr lang="ru-RU" sz="2750" b="1" dirty="0">
                <a:solidFill>
                  <a:srgbClr val="C00000"/>
                </a:solidFill>
              </a:rPr>
              <a:t>Юридическое оформление партнерства между государством и участниками со стороны частного сектора специальным соглашением (договором, контрактом). </a:t>
            </a:r>
          </a:p>
          <a:p>
            <a:pPr marL="0" indent="0" algn="just">
              <a:buNone/>
            </a:pPr>
            <a:r>
              <a:rPr lang="ru-RU" sz="2750" b="1" dirty="0" smtClean="0">
                <a:solidFill>
                  <a:schemeClr val="tx1"/>
                </a:solidFill>
              </a:rPr>
              <a:t>	Часто </a:t>
            </a:r>
            <a:r>
              <a:rPr lang="ru-RU" sz="2750" b="1" dirty="0">
                <a:solidFill>
                  <a:schemeClr val="tx1"/>
                </a:solidFill>
              </a:rPr>
              <a:t>государство разрабатывает и утверждает в качестве нормативного акта прототип такого соглашения применительно к отдельным отраслям или сферам, но при этом каждый договор является специфическим документом, имеющим свои особенности и характерные черты.</a:t>
            </a:r>
          </a:p>
          <a:p>
            <a:pPr marL="0" indent="0" algn="just">
              <a:buNone/>
            </a:pPr>
            <a:endParaRPr lang="ru-RU" sz="275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67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370" y="908720"/>
            <a:ext cx="86868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</a:t>
            </a:r>
            <a:r>
              <a:rPr lang="ru-RU" sz="2900" b="1" dirty="0" smtClean="0">
                <a:solidFill>
                  <a:srgbClr val="C00000"/>
                </a:solidFill>
              </a:rPr>
              <a:t>2</a:t>
            </a:r>
            <a:r>
              <a:rPr lang="ru-RU" sz="2900" b="1" dirty="0">
                <a:solidFill>
                  <a:srgbClr val="C00000"/>
                </a:solidFill>
              </a:rPr>
              <a:t>. </a:t>
            </a:r>
            <a:r>
              <a:rPr lang="ru-RU" sz="2900" b="1" dirty="0" err="1">
                <a:solidFill>
                  <a:srgbClr val="C00000"/>
                </a:solidFill>
              </a:rPr>
              <a:t>Софинансирование</a:t>
            </a:r>
            <a:r>
              <a:rPr lang="ru-RU" sz="2900" b="1" dirty="0">
                <a:solidFill>
                  <a:srgbClr val="C00000"/>
                </a:solidFill>
              </a:rPr>
              <a:t> в определенных долях или 100% финансирование частным сектором проектов ГЧП. </a:t>
            </a:r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Один </a:t>
            </a:r>
            <a:r>
              <a:rPr lang="ru-RU" sz="2900" b="1" dirty="0">
                <a:solidFill>
                  <a:schemeClr val="tx1"/>
                </a:solidFill>
              </a:rPr>
              <a:t>из главных стимулов государства к развитию ГЧП состоит в привлечении в объекты государственной и муниципальной собственности финансовых ресурсов частного сектора. </a:t>
            </a:r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Это </a:t>
            </a:r>
            <a:r>
              <a:rPr lang="ru-RU" sz="2900" b="1" dirty="0">
                <a:solidFill>
                  <a:schemeClr val="tx1"/>
                </a:solidFill>
              </a:rPr>
              <a:t>позволяет снизить нагрузку на бюджет и одновременно расширить спектр предоставляемых населению общественных услуг, повысить их качество и доступность.</a:t>
            </a:r>
          </a:p>
          <a:p>
            <a:pPr marL="0" indent="0" algn="just">
              <a:buNone/>
            </a:pPr>
            <a:endParaRPr lang="ru-RU" sz="29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178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4233" y="620688"/>
            <a:ext cx="8686800" cy="511256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900" b="1" dirty="0" smtClean="0">
                <a:solidFill>
                  <a:srgbClr val="C00000"/>
                </a:solidFill>
              </a:rPr>
              <a:t>	3</a:t>
            </a:r>
            <a:r>
              <a:rPr lang="ru-RU" sz="2900" b="1" dirty="0">
                <a:solidFill>
                  <a:srgbClr val="C00000"/>
                </a:solidFill>
              </a:rPr>
              <a:t>. Преимущественно долгосрочные контрактные отношения. </a:t>
            </a:r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ГЧП </a:t>
            </a:r>
            <a:r>
              <a:rPr lang="ru-RU" sz="2900" b="1" dirty="0">
                <a:solidFill>
                  <a:schemeClr val="tx1"/>
                </a:solidFill>
              </a:rPr>
              <a:t>ориентировано на решение стратегических задач развития государственной и муниципальной собственности и оказания общественных услуг. </a:t>
            </a:r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И </a:t>
            </a:r>
            <a:r>
              <a:rPr lang="ru-RU" sz="2900" b="1" dirty="0">
                <a:solidFill>
                  <a:schemeClr val="tx1"/>
                </a:solidFill>
              </a:rPr>
              <a:t>государство, и бизнес заинтересованы вступать именно в долгосрочные отношения, позволяющие им выстраивать экономическую политику на длительный период, планировать развитие, опираться в своей деятельности на взаимные долговременные обязательства.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8065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686800" cy="666936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950" b="1" dirty="0" smtClean="0">
                <a:solidFill>
                  <a:schemeClr val="tx1"/>
                </a:solidFill>
              </a:rPr>
              <a:t>	</a:t>
            </a:r>
            <a:r>
              <a:rPr lang="ru-RU" sz="2950" b="1" dirty="0" smtClean="0">
                <a:solidFill>
                  <a:srgbClr val="C00000"/>
                </a:solidFill>
              </a:rPr>
              <a:t>4</a:t>
            </a:r>
            <a:r>
              <a:rPr lang="ru-RU" sz="2950" b="1" dirty="0">
                <a:solidFill>
                  <a:srgbClr val="C00000"/>
                </a:solidFill>
              </a:rPr>
              <a:t>. Распределение рисков в проектах между государством и бизнесом. </a:t>
            </a:r>
          </a:p>
          <a:p>
            <a:pPr marL="0" indent="0" algn="just">
              <a:buNone/>
            </a:pPr>
            <a:r>
              <a:rPr lang="ru-RU" sz="2950" b="1" dirty="0" smtClean="0">
                <a:solidFill>
                  <a:schemeClr val="tx1"/>
                </a:solidFill>
              </a:rPr>
              <a:t>	Для </a:t>
            </a:r>
            <a:r>
              <a:rPr lang="ru-RU" sz="2950" b="1" dirty="0">
                <a:solidFill>
                  <a:schemeClr val="tx1"/>
                </a:solidFill>
              </a:rPr>
              <a:t>проектов ГЧП характерны многообразие и высокий уровень рисков, с которыми сталкиваются их участники, что обусловливает необходимость организации сложных схем распределения, перераспределения и страхования рисков. </a:t>
            </a:r>
          </a:p>
          <a:p>
            <a:pPr marL="0" indent="0" algn="just">
              <a:buNone/>
            </a:pPr>
            <a:r>
              <a:rPr lang="ru-RU" sz="2950" b="1" dirty="0" smtClean="0">
                <a:solidFill>
                  <a:schemeClr val="tx1"/>
                </a:solidFill>
              </a:rPr>
              <a:t>	Неверно </a:t>
            </a:r>
            <a:r>
              <a:rPr lang="ru-RU" sz="2950" b="1" dirty="0">
                <a:solidFill>
                  <a:schemeClr val="tx1"/>
                </a:solidFill>
              </a:rPr>
              <a:t>оцененные на этапе разработки проекта, они могут приводить к серьезным негативным последствиям в процессе его выполнения, вызывая приостановку, реструктуризацию, прекращение проекта, судебные тяжбы и другие негативные явления.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16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686800" cy="5904656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r>
              <a:rPr lang="ru-RU" b="1" dirty="0" smtClean="0">
                <a:solidFill>
                  <a:srgbClr val="C00000"/>
                </a:solidFill>
              </a:rPr>
              <a:t>5</a:t>
            </a:r>
            <a:r>
              <a:rPr lang="ru-RU" b="1" dirty="0">
                <a:solidFill>
                  <a:srgbClr val="C00000"/>
                </a:solidFill>
              </a:rPr>
              <a:t>. Многообразие форм ГЧП.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В </a:t>
            </a:r>
            <a:r>
              <a:rPr lang="ru-RU" b="1" dirty="0">
                <a:solidFill>
                  <a:schemeClr val="tx1"/>
                </a:solidFill>
              </a:rPr>
              <a:t>зарубежной и отечественной практике наблюдается множество разновидностей, типов и видов партнерств.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r>
              <a:rPr lang="ru-RU" b="1" dirty="0" smtClean="0">
                <a:solidFill>
                  <a:srgbClr val="0000FF"/>
                </a:solidFill>
              </a:rPr>
              <a:t>Критериями </a:t>
            </a:r>
            <a:r>
              <a:rPr lang="ru-RU" b="1" dirty="0">
                <a:solidFill>
                  <a:srgbClr val="0000FF"/>
                </a:solidFill>
              </a:rPr>
              <a:t>отнесения к той или иной структурной группе обычно выступают: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</a:t>
            </a:r>
            <a:r>
              <a:rPr lang="ru-RU" b="1" dirty="0">
                <a:solidFill>
                  <a:schemeClr val="tx1"/>
                </a:solidFill>
              </a:rPr>
              <a:t>отношения собственности (владение, пользование, распоряжение);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</a:t>
            </a:r>
            <a:r>
              <a:rPr lang="ru-RU" b="1" dirty="0">
                <a:solidFill>
                  <a:schemeClr val="tx1"/>
                </a:solidFill>
              </a:rPr>
              <a:t>формы участия государства;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</a:t>
            </a:r>
            <a:r>
              <a:rPr lang="ru-RU" b="1" dirty="0">
                <a:solidFill>
                  <a:schemeClr val="tx1"/>
                </a:solidFill>
              </a:rPr>
              <a:t>схемы финансирования и разделения рисков и др.</a:t>
            </a:r>
          </a:p>
          <a:p>
            <a:pPr marL="0" indent="0" algn="just">
              <a:buNone/>
            </a:pP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259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548680"/>
            <a:ext cx="8686800" cy="714265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70" b="1" dirty="0" smtClean="0"/>
              <a:t>	</a:t>
            </a:r>
            <a:r>
              <a:rPr lang="ru-RU" sz="2870" b="1" dirty="0" smtClean="0">
                <a:solidFill>
                  <a:srgbClr val="C00000"/>
                </a:solidFill>
              </a:rPr>
              <a:t>6</a:t>
            </a:r>
            <a:r>
              <a:rPr lang="ru-RU" sz="2870" b="1" dirty="0">
                <a:solidFill>
                  <a:srgbClr val="C00000"/>
                </a:solidFill>
              </a:rPr>
              <a:t>. Инновационные методы управления сферой производства и предоставления общественных услуг. </a:t>
            </a:r>
          </a:p>
          <a:p>
            <a:pPr marL="0" indent="0" algn="just">
              <a:buNone/>
            </a:pPr>
            <a:r>
              <a:rPr lang="ru-RU" sz="2870" b="1" dirty="0" smtClean="0"/>
              <a:t>	</a:t>
            </a:r>
            <a:r>
              <a:rPr lang="ru-RU" sz="2870" b="1" dirty="0" smtClean="0">
                <a:solidFill>
                  <a:schemeClr val="tx1"/>
                </a:solidFill>
              </a:rPr>
              <a:t>В </a:t>
            </a:r>
            <a:r>
              <a:rPr lang="ru-RU" sz="2870" b="1" dirty="0">
                <a:solidFill>
                  <a:schemeClr val="tx1"/>
                </a:solidFill>
              </a:rPr>
              <a:t>рамках проектов ГЧП частный сектор привносит в сферу производства и предоставления общественных услуг современный организационный опыт, знания, новые управленческие технологии. </a:t>
            </a:r>
          </a:p>
          <a:p>
            <a:pPr marL="0" indent="0" algn="just">
              <a:buNone/>
            </a:pPr>
            <a:r>
              <a:rPr lang="ru-RU" sz="2870" b="1" dirty="0" smtClean="0">
                <a:solidFill>
                  <a:schemeClr val="tx1"/>
                </a:solidFill>
              </a:rPr>
              <a:t>	Пользуясь </a:t>
            </a:r>
            <a:r>
              <a:rPr lang="ru-RU" sz="2870" b="1" dirty="0">
                <a:solidFill>
                  <a:schemeClr val="tx1"/>
                </a:solidFill>
              </a:rPr>
              <a:t>свободой принятия административно-хозяйственных решений, он без бюрократических проволочек, свойственных государственной системе управления, оптимизирует бизнес-процессы, организационную структуру, существенно повышает эффективность принятия решений.</a:t>
            </a:r>
          </a:p>
          <a:p>
            <a:pPr marL="0" indent="0" algn="just">
              <a:buNone/>
            </a:pPr>
            <a:endParaRPr lang="ru-RU" sz="287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5071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97" y="116631"/>
            <a:ext cx="8686800" cy="660484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</a:t>
            </a:r>
            <a:r>
              <a:rPr lang="ru-RU" sz="2900" b="1" dirty="0" smtClean="0">
                <a:solidFill>
                  <a:srgbClr val="009900"/>
                </a:solidFill>
              </a:rPr>
              <a:t>Государство </a:t>
            </a:r>
            <a:r>
              <a:rPr lang="ru-RU" sz="2900" b="1" dirty="0">
                <a:solidFill>
                  <a:srgbClr val="009900"/>
                </a:solidFill>
              </a:rPr>
              <a:t>считает выгодным для себя участие в </a:t>
            </a:r>
            <a:r>
              <a:rPr lang="ru-RU" sz="2900" b="1" dirty="0" smtClean="0">
                <a:solidFill>
                  <a:srgbClr val="009900"/>
                </a:solidFill>
              </a:rPr>
              <a:t>ГЧП, </a:t>
            </a:r>
            <a:r>
              <a:rPr lang="ru-RU" sz="2900" b="1" dirty="0">
                <a:solidFill>
                  <a:srgbClr val="009900"/>
                </a:solidFill>
              </a:rPr>
              <a:t>учитывая следующие факторы:</a:t>
            </a:r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</a:t>
            </a:r>
            <a:r>
              <a:rPr lang="ru-RU" sz="2900" b="1" dirty="0" smtClean="0">
                <a:solidFill>
                  <a:srgbClr val="C00000"/>
                </a:solidFill>
              </a:rPr>
              <a:t>1</a:t>
            </a:r>
            <a:r>
              <a:rPr lang="ru-RU" sz="2900" b="1" dirty="0">
                <a:solidFill>
                  <a:srgbClr val="C00000"/>
                </a:solidFill>
              </a:rPr>
              <a:t>.</a:t>
            </a:r>
            <a:r>
              <a:rPr lang="ru-RU" sz="2900" b="1" dirty="0" smtClean="0">
                <a:solidFill>
                  <a:srgbClr val="C00000"/>
                </a:solidFill>
              </a:rPr>
              <a:t> </a:t>
            </a:r>
            <a:r>
              <a:rPr lang="ru-RU" sz="2900" b="1" dirty="0">
                <a:solidFill>
                  <a:srgbClr val="C00000"/>
                </a:solidFill>
              </a:rPr>
              <a:t>Ожидание высокой эффективности такого партнерства. </a:t>
            </a:r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Решению </a:t>
            </a:r>
            <a:r>
              <a:rPr lang="ru-RU" sz="2900" b="1" dirty="0">
                <a:solidFill>
                  <a:schemeClr val="tx1"/>
                </a:solidFill>
              </a:rPr>
              <a:t>государства об использовании механизмов ГЧП в предоставлении услуг всегда предшествует аналитическая работа, призванная обосновать, что эти механизмы обеспечат обществу большую эффективность за счет достижения одного или всего комплекса нижеперечисленных результатов:</a:t>
            </a:r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- </a:t>
            </a:r>
            <a:r>
              <a:rPr lang="ru-RU" sz="2900" b="1" dirty="0">
                <a:solidFill>
                  <a:schemeClr val="tx1"/>
                </a:solidFill>
              </a:rPr>
              <a:t>более низких издержек;</a:t>
            </a:r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- </a:t>
            </a:r>
            <a:r>
              <a:rPr lang="ru-RU" sz="2900" b="1" dirty="0">
                <a:solidFill>
                  <a:schemeClr val="tx1"/>
                </a:solidFill>
              </a:rPr>
              <a:t>более высокого уровня услуг;</a:t>
            </a:r>
          </a:p>
          <a:p>
            <a:pPr marL="0" indent="0" algn="just">
              <a:buNone/>
            </a:pPr>
            <a:r>
              <a:rPr lang="ru-RU" sz="2900" b="1" dirty="0" smtClean="0">
                <a:solidFill>
                  <a:schemeClr val="tx1"/>
                </a:solidFill>
              </a:rPr>
              <a:t>	- </a:t>
            </a:r>
            <a:r>
              <a:rPr lang="ru-RU" sz="2900" b="1" dirty="0">
                <a:solidFill>
                  <a:schemeClr val="tx1"/>
                </a:solidFill>
              </a:rPr>
              <a:t>снижения рисков.</a:t>
            </a:r>
          </a:p>
          <a:p>
            <a:pPr marL="0" indent="0" algn="just">
              <a:buNone/>
            </a:pPr>
            <a:endParaRPr lang="ru-RU" sz="29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605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r>
              <a:rPr lang="ru-RU" b="1" dirty="0" smtClean="0">
                <a:solidFill>
                  <a:srgbClr val="C00000"/>
                </a:solidFill>
              </a:rPr>
              <a:t>2</a:t>
            </a:r>
            <a:r>
              <a:rPr lang="ru-RU" b="1" dirty="0">
                <a:solidFill>
                  <a:srgbClr val="C00000"/>
                </a:solidFill>
              </a:rPr>
              <a:t>. Новые источники инвестиций.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ГЧП </a:t>
            </a:r>
            <a:r>
              <a:rPr lang="ru-RU" b="1" dirty="0">
                <a:solidFill>
                  <a:schemeClr val="tx1"/>
                </a:solidFill>
              </a:rPr>
              <a:t>позволяет государству получить доступ к альтернативным источникам капитала, делая реальным осуществление важных и срочных проектов, которые были бы невозможны в иных условиях.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699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1180</TotalTime>
  <Words>45</Words>
  <Application>Microsoft Office PowerPoint</Application>
  <PresentationFormat>Экран (4:3)</PresentationFormat>
  <Paragraphs>69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Franklin Gothic Book</vt:lpstr>
      <vt:lpstr>Franklin Gothic Medium</vt:lpstr>
      <vt:lpstr>Times New Roman</vt:lpstr>
      <vt:lpstr>Wingdings 2</vt:lpstr>
      <vt:lpstr>Трек</vt:lpstr>
      <vt:lpstr>Тема : «Определение и принципы государственно-частного партнерства»</vt:lpstr>
      <vt:lpstr>ВОПРОС 3. КЛЮЧЕВЫЕ ХАРАКТЕРИСТИКИ И ФАКТОРЫ УСПЕХА ГЧП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 ЗА ВНИМАНИЕ!</vt:lpstr>
    </vt:vector>
  </TitlesOfParts>
  <Company>Ставропольский 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ИЛЛЮСТРАЦИОННЫЙ МАТЕРИАЛ к дипломному проекту  на тему: «Способы и формы поддержки малого предпринимательства в муниципальном образовании  (на материалах Труновского муниципального района)»  КолесниковА  ВикторА  АлександровичА</dc:title>
  <dc:creator>AKU</dc:creator>
  <cp:lastModifiedBy>Студент</cp:lastModifiedBy>
  <cp:revision>84</cp:revision>
  <dcterms:created xsi:type="dcterms:W3CDTF">2011-05-11T10:44:05Z</dcterms:created>
  <dcterms:modified xsi:type="dcterms:W3CDTF">2024-02-27T09:19:18Z</dcterms:modified>
</cp:coreProperties>
</file>